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A96386-27B4-DB4B-E264-44B00B746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2FF902-5866-7BBF-7857-1D6635A0E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2D4A26-B1A6-D168-655A-CC5475D6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B66C83-EB1F-F14C-5663-9B550C38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A0E356-FC3E-4FC1-896A-0329C722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87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5B1776-A2AD-7D6C-502C-A911CE436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658A71-F527-CB97-FD2F-3493F89D2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FB1F79-4E0C-E49F-794E-DC032A80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473434-BFCD-8B1F-2356-9C773902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F86365-ACF7-8168-DF6A-FBDFDCF2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6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601CF26-98A6-DB8F-F678-0474A0EA1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0CF4A05-D513-2D85-367E-16BBE1A3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C34A90-EA59-3073-BD7C-FD261944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FDBDF5-1963-2EF2-B889-DEF0E32D8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CCC12C-E1EF-E0B9-0AE0-EEAAC8F1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654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A21E4-2824-81F3-7E6C-4B1E82C0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10DB7B-E636-C364-D6A9-F8EAA6B7D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60A624-71E5-F2F5-A625-01D9FB6D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E518DF-B496-4BB6-8E76-C2827638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DA456E-36D5-353C-01EF-8B76C1D89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2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530FAA-2235-05F5-E069-267A7B20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48F881-D940-B597-F616-E3AAAF616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BB75F4-7952-B157-3947-36DCF9CA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2D56EF-4F1E-A9E9-899F-2BAE0484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4E184C-61DB-7B92-5C4C-3E5D948F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626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8C8A38-5767-2B0D-772C-FE3BFC48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598485-D1BA-96D3-C5AB-7FAACA925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3EF57B7-82EC-FC0A-303F-EF4076E7B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6920D2D-B7F5-66C4-6A5D-C6BE80F3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C7C2FF-FDBD-B6CF-4EA9-45678260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19B78A-FBA2-A481-45CC-838C877B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08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1F9BA3-6425-FE52-6CD5-C5C2460B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92E85C-D082-759F-1E94-3E954636E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0496772-C876-9E36-A1D1-D7A89AFBF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4B75680-ABF9-53CF-4604-F31237E26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856CB7D-56C4-F8FC-50F0-356DC7C8A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2930F02-C77C-6645-BCDE-3C563F5D0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ED7EFB4-6408-B364-73C1-E288725C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5755548-6004-7967-BA8E-34F38BE2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92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D54A8-EA48-AF02-C3F7-9E0B8AF3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F7947B7-7DB8-622B-53C8-23170100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E0E1B68-5E9B-F375-6ADA-E1689CE3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4B25D2-AA06-B2BD-2F93-4F4D95C85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8C37202-FB02-22AD-905B-E1FE502B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A746FCB-CFA4-A57E-62E5-D00C4C23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25D0E7-2A45-E94B-AE02-C22072A6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689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54918C-9383-03D0-EDDD-5F1F043AB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68CDD2-2232-DFB9-A484-57D9810D1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EA36BD-4552-72A5-C72E-907B1117D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929FE57-5B4D-577F-DF50-B6B1A5A5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9856314-AD70-7180-0EA5-97D1F1FB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24B0BAE-C563-01AF-88D9-88F384B0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707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91C0B8-51D7-449A-E86C-E1232111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28F9BBB-B8AA-2911-5964-B89E9790A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CBAED1-6B3F-160C-C9A8-8FFD10381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6DEB02-657C-A09F-7C0F-E210CA14E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DAAFF9-2FE8-D741-B322-2193F4C7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4CCABF-0EDE-4ABE-1CC8-73BCD6FA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68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E4361FC-405A-1174-F428-E2560569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797AF-A030-DD74-2604-9912970C6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23D89D-ED02-7E03-6540-8C845E7AA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7089FB-5FEA-4BA2-9BAB-705AD03E66BB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036200-C135-B5C0-253C-C678FE0E9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B89CE2-9A00-191A-06D3-C5070BD16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C48605-C01E-4D38-A2DB-9EA25B467A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17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sv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部屋, 窓, 小さい が含まれている画像&#10;&#10;自動的に生成された説明">
            <a:extLst>
              <a:ext uri="{FF2B5EF4-FFF2-40B4-BE49-F238E27FC236}">
                <a16:creationId xmlns:a16="http://schemas.microsoft.com/office/drawing/2014/main" id="{4535E2F3-9851-FD98-C3D5-40EB5F648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15600" r="23350" b="8677"/>
          <a:stretch/>
        </p:blipFill>
        <p:spPr>
          <a:xfrm>
            <a:off x="808181" y="175490"/>
            <a:ext cx="4479637" cy="4875239"/>
          </a:xfrm>
          <a:prstGeom prst="rect">
            <a:avLst/>
          </a:prstGeom>
        </p:spPr>
      </p:pic>
      <p:pic>
        <p:nvPicPr>
          <p:cNvPr id="5" name="図 4" descr="屋内, 座る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5B6DD25-F8E0-3691-E3A9-53E5C517D2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3" r="20484"/>
          <a:stretch/>
        </p:blipFill>
        <p:spPr>
          <a:xfrm>
            <a:off x="5800436" y="225254"/>
            <a:ext cx="4135818" cy="41989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CD912C-A94E-AF51-1F06-9B463D667E35}"/>
              </a:ext>
            </a:extLst>
          </p:cNvPr>
          <p:cNvSpPr txBox="1"/>
          <p:nvPr/>
        </p:nvSpPr>
        <p:spPr>
          <a:xfrm>
            <a:off x="2147752" y="51678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後方から前方へ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09A0250-646C-9DC8-F7C7-F0D532A3C8BA}"/>
              </a:ext>
            </a:extLst>
          </p:cNvPr>
          <p:cNvSpPr txBox="1"/>
          <p:nvPr/>
        </p:nvSpPr>
        <p:spPr>
          <a:xfrm>
            <a:off x="7158780" y="45422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後方から前方へ</a:t>
            </a:r>
          </a:p>
        </p:txBody>
      </p:sp>
    </p:spTree>
    <p:extLst>
      <p:ext uri="{BB962C8B-B14F-4D97-AF65-F5344CB8AC3E}">
        <p14:creationId xmlns:p14="http://schemas.microsoft.com/office/powerpoint/2010/main" val="94516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建物, 窓, 部屋 が含まれている画像&#10;&#10;自動的に生成された説明">
            <a:extLst>
              <a:ext uri="{FF2B5EF4-FFF2-40B4-BE49-F238E27FC236}">
                <a16:creationId xmlns:a16="http://schemas.microsoft.com/office/drawing/2014/main" id="{7D5845E4-F518-1005-4410-6E2501FC5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6" t="12746" r="18182"/>
          <a:stretch/>
        </p:blipFill>
        <p:spPr>
          <a:xfrm>
            <a:off x="1283855" y="1132493"/>
            <a:ext cx="4041317" cy="3651943"/>
          </a:xfrm>
          <a:prstGeom prst="rect">
            <a:avLst/>
          </a:prstGeom>
        </p:spPr>
      </p:pic>
      <p:pic>
        <p:nvPicPr>
          <p:cNvPr id="3" name="図 2" descr="屋内, 建物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D5EC922C-7D01-1214-7EAB-2A46E5461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1" t="21051" r="28750"/>
          <a:stretch/>
        </p:blipFill>
        <p:spPr>
          <a:xfrm>
            <a:off x="6631709" y="1132493"/>
            <a:ext cx="3100793" cy="354898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618EC0-4FEB-284D-773A-C122B92C9CCD}"/>
              </a:ext>
            </a:extLst>
          </p:cNvPr>
          <p:cNvSpPr txBox="1"/>
          <p:nvPr/>
        </p:nvSpPr>
        <p:spPr>
          <a:xfrm>
            <a:off x="2092334" y="51677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左後方から右前方へ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5CA2DA-15F9-B8C7-7600-EEBD542CE06C}"/>
              </a:ext>
            </a:extLst>
          </p:cNvPr>
          <p:cNvSpPr txBox="1"/>
          <p:nvPr/>
        </p:nvSpPr>
        <p:spPr>
          <a:xfrm>
            <a:off x="7139712" y="51677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左前方から右後方へ</a:t>
            </a:r>
          </a:p>
        </p:txBody>
      </p:sp>
    </p:spTree>
    <p:extLst>
      <p:ext uri="{BB962C8B-B14F-4D97-AF65-F5344CB8AC3E}">
        <p14:creationId xmlns:p14="http://schemas.microsoft.com/office/powerpoint/2010/main" val="284442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部屋, 建物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E7D917C-8A80-34DA-67DB-70D8C3FD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" y="720029"/>
            <a:ext cx="4982074" cy="27987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D5CD90-2D32-3F3B-06D7-1964B0893E38}"/>
              </a:ext>
            </a:extLst>
          </p:cNvPr>
          <p:cNvSpPr txBox="1"/>
          <p:nvPr/>
        </p:nvSpPr>
        <p:spPr>
          <a:xfrm>
            <a:off x="1445788" y="36528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後方から前方へ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303D7E-00B1-17B0-C13C-B9D924898AD2}"/>
              </a:ext>
            </a:extLst>
          </p:cNvPr>
          <p:cNvSpPr txBox="1"/>
          <p:nvPr/>
        </p:nvSpPr>
        <p:spPr>
          <a:xfrm>
            <a:off x="7052864" y="447026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後方から前方へ</a:t>
            </a:r>
          </a:p>
        </p:txBody>
      </p:sp>
      <p:pic>
        <p:nvPicPr>
          <p:cNvPr id="11" name="図 10" descr="床, 屋内, 座る, 部屋 が含まれている画像&#10;&#10;自動的に生成された説明">
            <a:extLst>
              <a:ext uri="{FF2B5EF4-FFF2-40B4-BE49-F238E27FC236}">
                <a16:creationId xmlns:a16="http://schemas.microsoft.com/office/drawing/2014/main" id="{7120494C-59A6-1991-7A58-36D1BBE5F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64" y="497949"/>
            <a:ext cx="5772727" cy="32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床, 屋内, 暮らし, 椅子 が含まれている画像&#10;&#10;自動的に生成された説明">
            <a:extLst>
              <a:ext uri="{FF2B5EF4-FFF2-40B4-BE49-F238E27FC236}">
                <a16:creationId xmlns:a16="http://schemas.microsoft.com/office/drawing/2014/main" id="{555139E8-DA6D-E3D7-D3C0-8E797BDC1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2" y="895926"/>
            <a:ext cx="4982074" cy="279875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BE61C27-2B7A-9FE3-4F1D-143BAD4D440A}"/>
              </a:ext>
            </a:extLst>
          </p:cNvPr>
          <p:cNvSpPr txBox="1"/>
          <p:nvPr/>
        </p:nvSpPr>
        <p:spPr>
          <a:xfrm>
            <a:off x="2166225" y="412403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左後方から右前方へ</a:t>
            </a:r>
          </a:p>
        </p:txBody>
      </p:sp>
      <p:pic>
        <p:nvPicPr>
          <p:cNvPr id="5" name="図 4" descr="床, 屋内, 犬, 暮らし が含まれている画像&#10;&#10;自動的に生成された説明">
            <a:extLst>
              <a:ext uri="{FF2B5EF4-FFF2-40B4-BE49-F238E27FC236}">
                <a16:creationId xmlns:a16="http://schemas.microsoft.com/office/drawing/2014/main" id="{DEC5DDCF-8DF6-F181-A67F-E8F5487F8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63" y="963488"/>
            <a:ext cx="5338618" cy="299904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3711C2-8319-1600-06D6-B056F3FBAFE2}"/>
              </a:ext>
            </a:extLst>
          </p:cNvPr>
          <p:cNvSpPr txBox="1"/>
          <p:nvPr/>
        </p:nvSpPr>
        <p:spPr>
          <a:xfrm>
            <a:off x="7528386" y="412403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右</a:t>
            </a:r>
            <a:r>
              <a:rPr kumimoji="1" lang="ja-JP" altLang="en-US" dirty="0"/>
              <a:t>後方から左前方へ</a:t>
            </a:r>
          </a:p>
        </p:txBody>
      </p:sp>
    </p:spTree>
    <p:extLst>
      <p:ext uri="{BB962C8B-B14F-4D97-AF65-F5344CB8AC3E}">
        <p14:creationId xmlns:p14="http://schemas.microsoft.com/office/powerpoint/2010/main" val="93486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屋内, グリーン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7B3EA6E4-2301-549B-DECB-8DEAE866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8" y="3073399"/>
            <a:ext cx="3989012" cy="2846636"/>
          </a:xfrm>
          <a:prstGeom prst="rect">
            <a:avLst/>
          </a:prstGeom>
        </p:spPr>
      </p:pic>
      <p:pic>
        <p:nvPicPr>
          <p:cNvPr id="9" name="図 8" descr="床, 屋内, グリーン, 座る が含まれている画像&#10;&#10;自動的に生成された説明">
            <a:extLst>
              <a:ext uri="{FF2B5EF4-FFF2-40B4-BE49-F238E27FC236}">
                <a16:creationId xmlns:a16="http://schemas.microsoft.com/office/drawing/2014/main" id="{7D1C1BD6-C49A-5B35-533E-D0DB78F1A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52" y="2923308"/>
            <a:ext cx="3963108" cy="2846636"/>
          </a:xfrm>
          <a:prstGeom prst="rect">
            <a:avLst/>
          </a:prstGeom>
        </p:spPr>
      </p:pic>
      <p:pic>
        <p:nvPicPr>
          <p:cNvPr id="11" name="図 10" descr="床, 屋内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B74B920-1E6F-68AD-E087-8311611204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/>
          <a:stretch/>
        </p:blipFill>
        <p:spPr>
          <a:xfrm>
            <a:off x="6983006" y="83127"/>
            <a:ext cx="3784001" cy="2683163"/>
          </a:xfrm>
          <a:prstGeom prst="rect">
            <a:avLst/>
          </a:prstGeom>
        </p:spPr>
      </p:pic>
      <p:pic>
        <p:nvPicPr>
          <p:cNvPr id="13" name="図 12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02BFEE5-FA8E-C06D-5F3F-811008FC1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8" y="83127"/>
            <a:ext cx="3963108" cy="28761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D126F-3B2D-22C1-1D6C-4F32D1949E50}"/>
              </a:ext>
            </a:extLst>
          </p:cNvPr>
          <p:cNvSpPr txBox="1"/>
          <p:nvPr/>
        </p:nvSpPr>
        <p:spPr>
          <a:xfrm>
            <a:off x="1017098" y="6034159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HMD</a:t>
            </a:r>
            <a:r>
              <a:rPr kumimoji="1" lang="ja-JP" altLang="en-US" dirty="0"/>
              <a:t>にて</a:t>
            </a:r>
            <a:r>
              <a:rPr kumimoji="1" lang="en-US" altLang="ja-JP" dirty="0"/>
              <a:t>Segway</a:t>
            </a:r>
            <a:r>
              <a:rPr kumimoji="1" lang="ja-JP" altLang="en-US" dirty="0"/>
              <a:t>の前方を見たとき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9861474-5460-20B4-4A68-B9BA18464669}"/>
              </a:ext>
            </a:extLst>
          </p:cNvPr>
          <p:cNvSpPr txBox="1"/>
          <p:nvPr/>
        </p:nvSpPr>
        <p:spPr>
          <a:xfrm>
            <a:off x="6775970" y="5975483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HMD</a:t>
            </a:r>
            <a:r>
              <a:rPr kumimoji="1" lang="ja-JP" altLang="en-US" dirty="0"/>
              <a:t>にて</a:t>
            </a:r>
            <a:r>
              <a:rPr lang="en-US" altLang="ja-JP" dirty="0"/>
              <a:t>A1</a:t>
            </a:r>
            <a:r>
              <a:rPr kumimoji="1" lang="ja-JP" altLang="en-US" dirty="0"/>
              <a:t>の前方を見たとき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566B965-2FF9-AD9F-8475-74F746C113AB}"/>
              </a:ext>
            </a:extLst>
          </p:cNvPr>
          <p:cNvCxnSpPr>
            <a:cxnSpLocks/>
          </p:cNvCxnSpPr>
          <p:nvPr/>
        </p:nvCxnSpPr>
        <p:spPr>
          <a:xfrm>
            <a:off x="5846618" y="83127"/>
            <a:ext cx="0" cy="653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43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グリーン, 建物, 床 が含まれている画像&#10;&#10;自動的に生成された説明">
            <a:extLst>
              <a:ext uri="{FF2B5EF4-FFF2-40B4-BE49-F238E27FC236}">
                <a16:creationId xmlns:a16="http://schemas.microsoft.com/office/drawing/2014/main" id="{0A5BE47A-B835-33D1-0925-38D8246C7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69" y="120072"/>
            <a:ext cx="2651967" cy="1955953"/>
          </a:xfrm>
          <a:prstGeom prst="rect">
            <a:avLst/>
          </a:prstGeom>
        </p:spPr>
      </p:pic>
      <p:pic>
        <p:nvPicPr>
          <p:cNvPr id="5" name="図 4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FB59171D-55C9-D138-2BFC-4B6A67B29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17" y="2895654"/>
            <a:ext cx="2925065" cy="2040996"/>
          </a:xfrm>
          <a:prstGeom prst="rect">
            <a:avLst/>
          </a:prstGeom>
        </p:spPr>
      </p:pic>
      <p:pic>
        <p:nvPicPr>
          <p:cNvPr id="7" name="図 6" descr="床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CBC00896-F4DC-4693-1784-9C6A1936D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48" y="2673405"/>
            <a:ext cx="2944920" cy="1955954"/>
          </a:xfrm>
          <a:prstGeom prst="rect">
            <a:avLst/>
          </a:prstGeom>
        </p:spPr>
      </p:pic>
      <p:pic>
        <p:nvPicPr>
          <p:cNvPr id="9" name="図 8" descr="タイル張りの部屋&#10;&#10;中程度の精度で自動的に生成された説明">
            <a:extLst>
              <a:ext uri="{FF2B5EF4-FFF2-40B4-BE49-F238E27FC236}">
                <a16:creationId xmlns:a16="http://schemas.microsoft.com/office/drawing/2014/main" id="{43EAD1DC-0D04-C4DA-C444-D5AD26496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57" y="120071"/>
            <a:ext cx="2733745" cy="195595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52FB21C-4B54-8565-3531-4360A0C9E2C2}"/>
              </a:ext>
            </a:extLst>
          </p:cNvPr>
          <p:cNvSpPr txBox="1"/>
          <p:nvPr/>
        </p:nvSpPr>
        <p:spPr>
          <a:xfrm>
            <a:off x="137639" y="5294614"/>
            <a:ext cx="51315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Segway</a:t>
            </a:r>
            <a:r>
              <a:rPr lang="ja-JP" altLang="en-US" dirty="0"/>
              <a:t>の映像の透明度を</a:t>
            </a:r>
            <a:r>
              <a:rPr lang="en-US" altLang="ja-JP" b="1" dirty="0"/>
              <a:t>30</a:t>
            </a:r>
            <a:r>
              <a:rPr lang="en-US" altLang="ja-JP" dirty="0"/>
              <a:t>%</a:t>
            </a:r>
            <a:r>
              <a:rPr lang="ja-JP" altLang="en-US" dirty="0"/>
              <a:t>，</a:t>
            </a:r>
            <a:endParaRPr lang="en-US" altLang="ja-JP" dirty="0"/>
          </a:p>
          <a:p>
            <a:r>
              <a:rPr lang="en-US" altLang="ja-JP" dirty="0"/>
              <a:t>A1</a:t>
            </a:r>
            <a:r>
              <a:rPr lang="ja-JP" altLang="en-US" dirty="0"/>
              <a:t>の映像の透明度を</a:t>
            </a:r>
            <a:r>
              <a:rPr lang="en-US" altLang="ja-JP" b="1" dirty="0"/>
              <a:t>70</a:t>
            </a:r>
            <a:r>
              <a:rPr lang="en-US" altLang="ja-JP" dirty="0"/>
              <a:t>% </a:t>
            </a:r>
            <a:r>
              <a:rPr lang="ja-JP" altLang="en-US" dirty="0"/>
              <a:t>にてオーバーレイして</a:t>
            </a:r>
            <a:endParaRPr lang="en-US" altLang="ja-JP" dirty="0"/>
          </a:p>
          <a:p>
            <a:r>
              <a:rPr lang="en-US" altLang="ja-JP" dirty="0"/>
              <a:t>HMD</a:t>
            </a:r>
            <a:r>
              <a:rPr lang="ja-JP" altLang="en-US" dirty="0"/>
              <a:t>にて前方向を見たとき．</a:t>
            </a:r>
            <a:endParaRPr lang="en-US" altLang="ja-JP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EFA8C77-FDB9-9179-B21E-CD000043BD25}"/>
              </a:ext>
            </a:extLst>
          </p:cNvPr>
          <p:cNvCxnSpPr>
            <a:cxnSpLocks/>
          </p:cNvCxnSpPr>
          <p:nvPr/>
        </p:nvCxnSpPr>
        <p:spPr>
          <a:xfrm>
            <a:off x="5430982" y="193964"/>
            <a:ext cx="0" cy="653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E02B09C-08B2-7265-C7E6-3D82EEEE54B3}"/>
              </a:ext>
            </a:extLst>
          </p:cNvPr>
          <p:cNvSpPr txBox="1"/>
          <p:nvPr/>
        </p:nvSpPr>
        <p:spPr>
          <a:xfrm>
            <a:off x="6182839" y="5226739"/>
            <a:ext cx="5115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Segway</a:t>
            </a:r>
            <a:r>
              <a:rPr lang="ja-JP" altLang="en-US" dirty="0"/>
              <a:t>の映像の透明度を</a:t>
            </a:r>
            <a:r>
              <a:rPr lang="en-US" altLang="ja-JP" b="1" dirty="0"/>
              <a:t>70</a:t>
            </a:r>
            <a:r>
              <a:rPr lang="en-US" altLang="ja-JP" dirty="0"/>
              <a:t>%</a:t>
            </a:r>
            <a:r>
              <a:rPr lang="ja-JP" altLang="en-US" dirty="0"/>
              <a:t>，</a:t>
            </a:r>
            <a:endParaRPr lang="en-US" altLang="ja-JP" dirty="0"/>
          </a:p>
          <a:p>
            <a:r>
              <a:rPr lang="en-US" altLang="ja-JP" dirty="0"/>
              <a:t>A1</a:t>
            </a:r>
            <a:r>
              <a:rPr lang="ja-JP" altLang="en-US" dirty="0"/>
              <a:t>の映像の透明度を</a:t>
            </a:r>
            <a:r>
              <a:rPr lang="en-US" altLang="ja-JP" b="1" dirty="0"/>
              <a:t>30</a:t>
            </a:r>
            <a:r>
              <a:rPr lang="en-US" altLang="ja-JP" dirty="0"/>
              <a:t>% </a:t>
            </a:r>
            <a:r>
              <a:rPr lang="ja-JP" altLang="en-US" dirty="0"/>
              <a:t>にてオーバーレイして</a:t>
            </a:r>
            <a:endParaRPr lang="en-US" altLang="ja-JP" dirty="0"/>
          </a:p>
          <a:p>
            <a:r>
              <a:rPr lang="en-US" altLang="ja-JP" dirty="0"/>
              <a:t>HMD</a:t>
            </a:r>
            <a:r>
              <a:rPr lang="ja-JP" altLang="en-US" dirty="0"/>
              <a:t>にて前方向を見たとき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153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部屋, 建物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D3E5374-52AE-D140-7D03-D59B323F6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25" y="257026"/>
            <a:ext cx="1922513" cy="1080000"/>
          </a:xfrm>
          <a:prstGeom prst="rect">
            <a:avLst/>
          </a:prstGeom>
        </p:spPr>
      </p:pic>
      <p:pic>
        <p:nvPicPr>
          <p:cNvPr id="3" name="図 2" descr="屋内, 部屋, 窓, 小さい が含まれている画像&#10;&#10;自動的に生成された説明">
            <a:extLst>
              <a:ext uri="{FF2B5EF4-FFF2-40B4-BE49-F238E27FC236}">
                <a16:creationId xmlns:a16="http://schemas.microsoft.com/office/drawing/2014/main" id="{410B2931-7185-8948-973A-C7466D8D9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0" t="25124" r="14114" b="12303"/>
          <a:stretch/>
        </p:blipFill>
        <p:spPr>
          <a:xfrm>
            <a:off x="4518748" y="257026"/>
            <a:ext cx="1922400" cy="1080000"/>
          </a:xfrm>
          <a:prstGeom prst="rect">
            <a:avLst/>
          </a:prstGeom>
        </p:spPr>
      </p:pic>
      <p:pic>
        <p:nvPicPr>
          <p:cNvPr id="4" name="図 3" descr="床, 屋内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8E16F7CA-9A05-7BA9-52DE-9B3EFF056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" t="5162" r="1547" b="-180"/>
          <a:stretch/>
        </p:blipFill>
        <p:spPr>
          <a:xfrm>
            <a:off x="2077725" y="1713965"/>
            <a:ext cx="1963766" cy="1425161"/>
          </a:xfrm>
          <a:prstGeom prst="rect">
            <a:avLst/>
          </a:prstGeom>
        </p:spPr>
      </p:pic>
      <p:pic>
        <p:nvPicPr>
          <p:cNvPr id="5" name="図 4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1D9C1C9-2441-6940-3438-D82563F3F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68" y="1713965"/>
            <a:ext cx="1963761" cy="14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4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1D554-0F31-950F-183F-8E3900AF0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8F249AA-9665-719C-2847-DADBEE66427E}"/>
              </a:ext>
            </a:extLst>
          </p:cNvPr>
          <p:cNvGrpSpPr/>
          <p:nvPr/>
        </p:nvGrpSpPr>
        <p:grpSpPr>
          <a:xfrm>
            <a:off x="1886325" y="0"/>
            <a:ext cx="7352925" cy="6029873"/>
            <a:chOff x="1886325" y="0"/>
            <a:chExt cx="7352925" cy="6029873"/>
          </a:xfrm>
        </p:grpSpPr>
        <p:pic>
          <p:nvPicPr>
            <p:cNvPr id="4" name="図 3" descr="床, 屋内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ED89B99-9A50-A9A2-D461-3F515203E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" t="5162" r="1547" b="-180"/>
            <a:stretch/>
          </p:blipFill>
          <p:spPr>
            <a:xfrm>
              <a:off x="1886325" y="1763204"/>
              <a:ext cx="1651126" cy="1198269"/>
            </a:xfrm>
            <a:prstGeom prst="rect">
              <a:avLst/>
            </a:prstGeom>
          </p:spPr>
        </p:pic>
        <p:pic>
          <p:nvPicPr>
            <p:cNvPr id="5" name="図 4" descr="屋内, グリーン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A5AF683-BD85-A0BF-9331-C6071A54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178" y="1763204"/>
              <a:ext cx="1651122" cy="1198269"/>
            </a:xfrm>
            <a:prstGeom prst="rect">
              <a:avLst/>
            </a:prstGeom>
          </p:spPr>
        </p:pic>
        <p:pic>
          <p:nvPicPr>
            <p:cNvPr id="6" name="図 5" descr="屋内, グリーン, 建物, 床 が含まれている画像&#10;&#10;自動的に生成された説明">
              <a:extLst>
                <a:ext uri="{FF2B5EF4-FFF2-40B4-BE49-F238E27FC236}">
                  <a16:creationId xmlns:a16="http://schemas.microsoft.com/office/drawing/2014/main" id="{82912C41-138A-F684-98C0-B138071F6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" t="465" r="257" b="3050"/>
            <a:stretch/>
          </p:blipFill>
          <p:spPr>
            <a:xfrm>
              <a:off x="6492931" y="4700651"/>
              <a:ext cx="1651888" cy="1197564"/>
            </a:xfrm>
            <a:prstGeom prst="rect">
              <a:avLst/>
            </a:prstGeom>
          </p:spPr>
        </p:pic>
        <p:pic>
          <p:nvPicPr>
            <p:cNvPr id="7" name="図 6" descr="タイル張りの部屋&#10;&#10;中程度の精度で自動的に生成された説明">
              <a:extLst>
                <a:ext uri="{FF2B5EF4-FFF2-40B4-BE49-F238E27FC236}">
                  <a16:creationId xmlns:a16="http://schemas.microsoft.com/office/drawing/2014/main" id="{F4B16F24-F344-B460-935B-A50C1B4BB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7"/>
            <a:stretch/>
          </p:blipFill>
          <p:spPr>
            <a:xfrm>
              <a:off x="2792007" y="4699945"/>
              <a:ext cx="1651888" cy="1198270"/>
            </a:xfrm>
            <a:prstGeom prst="rect">
              <a:avLst/>
            </a:prstGeom>
          </p:spPr>
        </p:pic>
        <p:pic>
          <p:nvPicPr>
            <p:cNvPr id="9" name="図 8" descr="床, 屋内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2FEFB074-BF53-DBD9-EEB3-EA00E5C6C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" t="5162" r="1547" b="-180"/>
            <a:stretch/>
          </p:blipFill>
          <p:spPr>
            <a:xfrm>
              <a:off x="1886325" y="3276770"/>
              <a:ext cx="1651126" cy="1198269"/>
            </a:xfrm>
            <a:prstGeom prst="rect">
              <a:avLst/>
            </a:prstGeom>
          </p:spPr>
        </p:pic>
        <p:pic>
          <p:nvPicPr>
            <p:cNvPr id="10" name="図 9" descr="屋内, グリーン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3739D0B-EFAE-BDB8-4C1F-83A39B487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178" y="3276770"/>
              <a:ext cx="1651122" cy="1198269"/>
            </a:xfrm>
            <a:prstGeom prst="rect">
              <a:avLst/>
            </a:prstGeom>
          </p:spPr>
        </p:pic>
        <p:pic>
          <p:nvPicPr>
            <p:cNvPr id="11" name="図 10" descr="床, 屋内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3A53A91A-B3F5-46DA-A9DE-C06FDB82A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" t="5162" r="1547" b="-180"/>
            <a:stretch/>
          </p:blipFill>
          <p:spPr>
            <a:xfrm>
              <a:off x="5560027" y="1763204"/>
              <a:ext cx="1651126" cy="1198269"/>
            </a:xfrm>
            <a:prstGeom prst="rect">
              <a:avLst/>
            </a:prstGeom>
          </p:spPr>
        </p:pic>
        <p:pic>
          <p:nvPicPr>
            <p:cNvPr id="12" name="図 11" descr="屋内, グリーン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531A9F23-2A12-9976-E467-3A289253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880" y="1763204"/>
              <a:ext cx="1651122" cy="1198269"/>
            </a:xfrm>
            <a:prstGeom prst="rect">
              <a:avLst/>
            </a:prstGeom>
          </p:spPr>
        </p:pic>
        <p:pic>
          <p:nvPicPr>
            <p:cNvPr id="13" name="図 12" descr="床, 屋内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8BA7094-BAA3-8632-F3CA-512A98786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" t="5162" r="1547" b="-180"/>
            <a:stretch/>
          </p:blipFill>
          <p:spPr>
            <a:xfrm>
              <a:off x="5560027" y="3337835"/>
              <a:ext cx="1651126" cy="1198269"/>
            </a:xfrm>
            <a:prstGeom prst="rect">
              <a:avLst/>
            </a:prstGeom>
          </p:spPr>
        </p:pic>
        <p:pic>
          <p:nvPicPr>
            <p:cNvPr id="14" name="図 13" descr="屋内, グリーン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3329A4C4-AE28-280E-C2D9-23D420547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880" y="3337835"/>
              <a:ext cx="1651122" cy="1198269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BB0A2164-49AA-E44B-64D7-2BD3D3C8AE8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>
              <a:off x="2711888" y="2961473"/>
              <a:ext cx="0" cy="3152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D602FAD0-68BB-2299-171E-BABF30BFB221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4548739" y="2961473"/>
              <a:ext cx="0" cy="3152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FE85EE6-8582-1D47-41E4-D485789E8272}"/>
                </a:ext>
              </a:extLst>
            </p:cNvPr>
            <p:cNvCxnSpPr>
              <a:cxnSpLocks/>
              <a:stCxn id="10" idx="2"/>
              <a:endCxn id="7" idx="0"/>
            </p:cNvCxnSpPr>
            <p:nvPr/>
          </p:nvCxnSpPr>
          <p:spPr>
            <a:xfrm flipH="1">
              <a:off x="3617951" y="4475039"/>
              <a:ext cx="930788" cy="224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89E38E4F-CFF5-8551-E3DE-CB44634777DE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>
            <a:xfrm>
              <a:off x="2711888" y="4475039"/>
              <a:ext cx="906063" cy="224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D7F83130-95F3-09CB-ACB3-9A82E570C0E1}"/>
                </a:ext>
              </a:extLst>
            </p:cNvPr>
            <p:cNvCxnSpPr>
              <a:cxnSpLocks/>
              <a:stCxn id="14" idx="2"/>
              <a:endCxn id="6" idx="0"/>
            </p:cNvCxnSpPr>
            <p:nvPr/>
          </p:nvCxnSpPr>
          <p:spPr>
            <a:xfrm flipH="1">
              <a:off x="7318875" y="4536104"/>
              <a:ext cx="903566" cy="1645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32D235F-6254-B03C-91F8-080C46D0D09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6385590" y="4536104"/>
              <a:ext cx="933285" cy="1645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9A64CFD4-8A48-537F-ABDA-A5CE2B09A679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385590" y="2961473"/>
              <a:ext cx="0" cy="3763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5ED04481-ADE0-2D2C-F374-363F4D60BB4A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8222441" y="2961473"/>
              <a:ext cx="0" cy="3763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4857720-4BFD-80F7-5658-47A501B3A984}"/>
                </a:ext>
              </a:extLst>
            </p:cNvPr>
            <p:cNvSpPr txBox="1"/>
            <p:nvPr/>
          </p:nvSpPr>
          <p:spPr>
            <a:xfrm>
              <a:off x="2697800" y="2995466"/>
              <a:ext cx="1110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b="1" dirty="0"/>
                <a:t>透明度</a:t>
              </a:r>
              <a:r>
                <a:rPr lang="en-US" altLang="ja-JP" sz="1200" b="1" dirty="0"/>
                <a:t>30%</a:t>
              </a:r>
              <a:endParaRPr kumimoji="1" lang="ja-JP" altLang="en-US" sz="1200" b="1" dirty="0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5ECB3A6-23DD-FA6E-D605-B858D9AB9121}"/>
                </a:ext>
              </a:extLst>
            </p:cNvPr>
            <p:cNvSpPr txBox="1"/>
            <p:nvPr/>
          </p:nvSpPr>
          <p:spPr>
            <a:xfrm>
              <a:off x="4532965" y="2995466"/>
              <a:ext cx="1110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透明度</a:t>
              </a:r>
              <a:r>
                <a:rPr lang="en-US" altLang="ja-JP" sz="1200" b="1" dirty="0">
                  <a:solidFill>
                    <a:schemeClr val="bg1">
                      <a:lumMod val="50000"/>
                    </a:schemeClr>
                  </a:solidFill>
                </a:rPr>
                <a:t>70%</a:t>
              </a:r>
              <a:endParaRPr kumimoji="1" lang="ja-JP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7BBD43D-7EE0-5916-D6E2-FC48DF4A5852}"/>
                </a:ext>
              </a:extLst>
            </p:cNvPr>
            <p:cNvSpPr txBox="1"/>
            <p:nvPr/>
          </p:nvSpPr>
          <p:spPr>
            <a:xfrm>
              <a:off x="6385588" y="2995466"/>
              <a:ext cx="1110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透明度</a:t>
              </a:r>
              <a:r>
                <a:rPr lang="en-US" altLang="ja-JP" sz="1200" b="1" dirty="0">
                  <a:solidFill>
                    <a:schemeClr val="bg1">
                      <a:lumMod val="50000"/>
                    </a:schemeClr>
                  </a:solidFill>
                </a:rPr>
                <a:t>70%</a:t>
              </a:r>
              <a:endParaRPr kumimoji="1" lang="ja-JP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DAC077BA-0FF8-A4E5-258B-33CF31FFAE1E}"/>
                </a:ext>
              </a:extLst>
            </p:cNvPr>
            <p:cNvSpPr txBox="1"/>
            <p:nvPr/>
          </p:nvSpPr>
          <p:spPr>
            <a:xfrm>
              <a:off x="8222438" y="2995466"/>
              <a:ext cx="1016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b="1" dirty="0"/>
                <a:t>透明度</a:t>
              </a:r>
              <a:r>
                <a:rPr lang="en-US" altLang="ja-JP" sz="1200" b="1" dirty="0"/>
                <a:t>30%</a:t>
              </a:r>
              <a:endParaRPr kumimoji="1" lang="ja-JP" altLang="en-US" sz="1200" b="1" dirty="0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29EFF40F-CC01-D263-85C0-049DDF8E6B16}"/>
                </a:ext>
              </a:extLst>
            </p:cNvPr>
            <p:cNvSpPr txBox="1"/>
            <p:nvPr/>
          </p:nvSpPr>
          <p:spPr>
            <a:xfrm>
              <a:off x="3360935" y="4392168"/>
              <a:ext cx="563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b="1" dirty="0"/>
                <a:t>合成</a:t>
              </a:r>
              <a:endParaRPr kumimoji="1" lang="ja-JP" altLang="en-US" sz="1400" b="1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AA22F7D-A906-63E2-F022-09D581185EF3}"/>
                </a:ext>
              </a:extLst>
            </p:cNvPr>
            <p:cNvSpPr txBox="1"/>
            <p:nvPr/>
          </p:nvSpPr>
          <p:spPr>
            <a:xfrm>
              <a:off x="7034252" y="4392168"/>
              <a:ext cx="563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b="1" dirty="0"/>
                <a:t>合成</a:t>
              </a:r>
              <a:endParaRPr kumimoji="1" lang="ja-JP" altLang="en-US" sz="1400" b="1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AB5498FE-CE7A-A84F-F41D-F975912369CE}"/>
                </a:ext>
              </a:extLst>
            </p:cNvPr>
            <p:cNvCxnSpPr>
              <a:cxnSpLocks/>
            </p:cNvCxnSpPr>
            <p:nvPr/>
          </p:nvCxnSpPr>
          <p:spPr>
            <a:xfrm>
              <a:off x="5457612" y="89873"/>
              <a:ext cx="0" cy="59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図 51" descr="屋内, 部屋, 建物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BE31A66-BED8-A41A-3519-30B7FD050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91" t="-4" r="20688" b="4"/>
            <a:stretch/>
          </p:blipFill>
          <p:spPr>
            <a:xfrm>
              <a:off x="1886325" y="238878"/>
              <a:ext cx="1652400" cy="1366677"/>
            </a:xfrm>
            <a:prstGeom prst="rect">
              <a:avLst/>
            </a:prstGeom>
          </p:spPr>
        </p:pic>
        <p:pic>
          <p:nvPicPr>
            <p:cNvPr id="53" name="図 52" descr="屋内, 部屋, 窓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4637DD48-65D7-F059-739A-613CCE256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5" t="15472" r="24842" b="9752"/>
            <a:stretch/>
          </p:blipFill>
          <p:spPr>
            <a:xfrm>
              <a:off x="3721900" y="238797"/>
              <a:ext cx="1652400" cy="1366758"/>
            </a:xfrm>
            <a:prstGeom prst="rect">
              <a:avLst/>
            </a:prstGeom>
          </p:spPr>
        </p:pic>
        <p:pic>
          <p:nvPicPr>
            <p:cNvPr id="54" name="図 53" descr="屋内, 部屋, 建物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7EEF4012-E95B-DAC4-E8F6-4922062DA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91" t="-4" r="20688" b="4"/>
            <a:stretch/>
          </p:blipFill>
          <p:spPr>
            <a:xfrm>
              <a:off x="5560027" y="238878"/>
              <a:ext cx="1652400" cy="1366677"/>
            </a:xfrm>
            <a:prstGeom prst="rect">
              <a:avLst/>
            </a:prstGeom>
          </p:spPr>
        </p:pic>
        <p:pic>
          <p:nvPicPr>
            <p:cNvPr id="55" name="図 54" descr="屋内, 部屋, 窓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BE5F8B78-C6C5-6DAC-D85F-DF6D635B6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5" t="15472" r="24842" b="9752"/>
            <a:stretch/>
          </p:blipFill>
          <p:spPr>
            <a:xfrm>
              <a:off x="7396880" y="238797"/>
              <a:ext cx="1652400" cy="1366758"/>
            </a:xfrm>
            <a:prstGeom prst="rect">
              <a:avLst/>
            </a:prstGeom>
          </p:spPr>
        </p:pic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B67CA5D0-D700-A65E-1D1B-FD7041750EA5}"/>
                </a:ext>
              </a:extLst>
            </p:cNvPr>
            <p:cNvSpPr/>
            <p:nvPr/>
          </p:nvSpPr>
          <p:spPr>
            <a:xfrm>
              <a:off x="2400300" y="505875"/>
              <a:ext cx="883920" cy="10870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826BD8D3-8D6D-3DFF-86B3-4DBCFC7CA964}"/>
                </a:ext>
              </a:extLst>
            </p:cNvPr>
            <p:cNvSpPr/>
            <p:nvPr/>
          </p:nvSpPr>
          <p:spPr>
            <a:xfrm>
              <a:off x="7886700" y="620959"/>
              <a:ext cx="1066800" cy="971996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49AB1124-DBBA-C4EC-9347-A93F6432EF74}"/>
                </a:ext>
              </a:extLst>
            </p:cNvPr>
            <p:cNvSpPr txBox="1"/>
            <p:nvPr/>
          </p:nvSpPr>
          <p:spPr>
            <a:xfrm>
              <a:off x="2596443" y="2774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b="1" dirty="0">
                  <a:solidFill>
                    <a:srgbClr val="FF0000"/>
                  </a:solidFill>
                </a:rPr>
                <a:t>操作</a:t>
              </a:r>
              <a:endParaRPr kumimoji="1" lang="ja-JP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D52B0A98-29CC-C7C5-F0D1-0560B3D5BFD7}"/>
                </a:ext>
              </a:extLst>
            </p:cNvPr>
            <p:cNvSpPr txBox="1"/>
            <p:nvPr/>
          </p:nvSpPr>
          <p:spPr>
            <a:xfrm>
              <a:off x="8144819" y="0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b="1" dirty="0">
                  <a:solidFill>
                    <a:srgbClr val="FF0000"/>
                  </a:solidFill>
                </a:rPr>
                <a:t>操作</a:t>
              </a:r>
              <a:endParaRPr kumimoji="1" lang="ja-JP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47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CD1EFFBA-6B91-1520-B847-C8872A3806C8}"/>
              </a:ext>
            </a:extLst>
          </p:cNvPr>
          <p:cNvGrpSpPr/>
          <p:nvPr/>
        </p:nvGrpSpPr>
        <p:grpSpPr>
          <a:xfrm>
            <a:off x="1160216" y="1965022"/>
            <a:ext cx="10083128" cy="2772008"/>
            <a:chOff x="1160216" y="1965022"/>
            <a:chExt cx="10083128" cy="2772008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8FF9D10-367B-632A-6E41-323245CB9A99}"/>
                </a:ext>
              </a:extLst>
            </p:cNvPr>
            <p:cNvGrpSpPr/>
            <p:nvPr/>
          </p:nvGrpSpPr>
          <p:grpSpPr>
            <a:xfrm>
              <a:off x="5627137" y="2107749"/>
              <a:ext cx="5616207" cy="2593273"/>
              <a:chOff x="5446476" y="3305209"/>
              <a:chExt cx="5616207" cy="2593273"/>
            </a:xfrm>
          </p:grpSpPr>
          <p:pic>
            <p:nvPicPr>
              <p:cNvPr id="17" name="グラフィックス 97" descr="男性 枠線">
                <a:extLst>
                  <a:ext uri="{FF2B5EF4-FFF2-40B4-BE49-F238E27FC236}">
                    <a16:creationId xmlns:a16="http://schemas.microsoft.com/office/drawing/2014/main" id="{D37254AE-CB62-5562-9228-68E7F2047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26971" y="5138648"/>
                <a:ext cx="851357" cy="702338"/>
              </a:xfrm>
              <a:prstGeom prst="rect">
                <a:avLst/>
              </a:prstGeom>
            </p:spPr>
          </p:pic>
          <p:sp>
            <p:nvSpPr>
              <p:cNvPr id="18" name="テキスト ボックス 98">
                <a:extLst>
                  <a:ext uri="{FF2B5EF4-FFF2-40B4-BE49-F238E27FC236}">
                    <a16:creationId xmlns:a16="http://schemas.microsoft.com/office/drawing/2014/main" id="{8129819D-57F3-FD58-5B9C-E9AEF992313B}"/>
                  </a:ext>
                </a:extLst>
              </p:cNvPr>
              <p:cNvSpPr txBox="1"/>
              <p:nvPr/>
            </p:nvSpPr>
            <p:spPr>
              <a:xfrm>
                <a:off x="5631879" y="5534491"/>
                <a:ext cx="9143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16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体験</a:t>
                </a:r>
                <a:r>
                  <a:rPr kumimoji="1" lang="ja-JP" altLang="en-US" sz="16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者</a:t>
                </a:r>
              </a:p>
            </p:txBody>
          </p:sp>
          <p:sp>
            <p:nvSpPr>
              <p:cNvPr id="19" name="四角形: 角を丸くする 18">
                <a:extLst>
                  <a:ext uri="{FF2B5EF4-FFF2-40B4-BE49-F238E27FC236}">
                    <a16:creationId xmlns:a16="http://schemas.microsoft.com/office/drawing/2014/main" id="{96EFFE02-137A-AE0D-DC1B-1FC9B8ED6201}"/>
                  </a:ext>
                </a:extLst>
              </p:cNvPr>
              <p:cNvSpPr/>
              <p:nvPr/>
            </p:nvSpPr>
            <p:spPr>
              <a:xfrm>
                <a:off x="5446476" y="4480699"/>
                <a:ext cx="1477313" cy="1360286"/>
              </a:xfrm>
              <a:prstGeom prst="roundRect">
                <a:avLst>
                  <a:gd name="adj" fmla="val 765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ja-JP" altLang="en-US" sz="16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ローカル空間</a:t>
                </a:r>
                <a:endParaRPr kumimoji="1" lang="ja-JP" altLang="en-US" sz="16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A1C419E7-021C-1A51-99BA-2C3EA1FBEA44}"/>
                  </a:ext>
                </a:extLst>
              </p:cNvPr>
              <p:cNvGrpSpPr/>
              <p:nvPr/>
            </p:nvGrpSpPr>
            <p:grpSpPr>
              <a:xfrm>
                <a:off x="6184083" y="4966189"/>
                <a:ext cx="529696" cy="258583"/>
                <a:chOff x="834173" y="158146"/>
                <a:chExt cx="1110037" cy="351178"/>
              </a:xfrm>
              <a:solidFill>
                <a:schemeClr val="bg1"/>
              </a:solidFill>
            </p:grpSpPr>
            <p:sp>
              <p:nvSpPr>
                <p:cNvPr id="35" name="テキスト ボックス 114">
                  <a:extLst>
                    <a:ext uri="{FF2B5EF4-FFF2-40B4-BE49-F238E27FC236}">
                      <a16:creationId xmlns:a16="http://schemas.microsoft.com/office/drawing/2014/main" id="{519B7836-F6FD-9833-BF6B-0435E76CB43F}"/>
                    </a:ext>
                  </a:extLst>
                </p:cNvPr>
                <p:cNvSpPr txBox="1"/>
                <p:nvPr/>
              </p:nvSpPr>
              <p:spPr>
                <a:xfrm>
                  <a:off x="873814" y="158146"/>
                  <a:ext cx="1057944" cy="33438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ja-JP" sz="1000" b="1" dirty="0"/>
                    <a:t>HMD</a:t>
                  </a:r>
                  <a:endParaRPr kumimoji="1" lang="ja-JP" altLang="en-US" sz="1000" b="1" dirty="0"/>
                </a:p>
              </p:txBody>
            </p: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66741E31-1EDB-B3A6-7449-BE3CFEE67942}"/>
                    </a:ext>
                  </a:extLst>
                </p:cNvPr>
                <p:cNvCxnSpPr/>
                <p:nvPr/>
              </p:nvCxnSpPr>
              <p:spPr>
                <a:xfrm>
                  <a:off x="834173" y="177553"/>
                  <a:ext cx="1110037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9B6821CF-E20F-94AD-6233-F31CCED91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722" y="177553"/>
                  <a:ext cx="0" cy="319597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コネクタ 37">
                  <a:extLst>
                    <a:ext uri="{FF2B5EF4-FFF2-40B4-BE49-F238E27FC236}">
                      <a16:creationId xmlns:a16="http://schemas.microsoft.com/office/drawing/2014/main" id="{2B3C8A58-AF3D-A8E6-D92B-1418519FD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5469" y="177552"/>
                  <a:ext cx="0" cy="319597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コネクタ 38">
                  <a:extLst>
                    <a:ext uri="{FF2B5EF4-FFF2-40B4-BE49-F238E27FC236}">
                      <a16:creationId xmlns:a16="http://schemas.microsoft.com/office/drawing/2014/main" id="{4AC0A62E-88E4-D9F7-AC70-8AA212A23E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57469" y="497149"/>
                  <a:ext cx="468000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コネクタ 39">
                  <a:extLst>
                    <a:ext uri="{FF2B5EF4-FFF2-40B4-BE49-F238E27FC236}">
                      <a16:creationId xmlns:a16="http://schemas.microsoft.com/office/drawing/2014/main" id="{471E6119-C951-92C3-EFA7-9502E10E7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173" y="497149"/>
                  <a:ext cx="468000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BC8C433B-102F-B1BD-943C-3B43145E0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8621" y="429083"/>
                  <a:ext cx="109509" cy="80241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8F7B469E-AAFA-C538-2502-43043ABB4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1762" y="430400"/>
                  <a:ext cx="108000" cy="7200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四角形: 角を丸くする 20">
                    <a:extLst>
                      <a:ext uri="{FF2B5EF4-FFF2-40B4-BE49-F238E27FC236}">
                        <a16:creationId xmlns:a16="http://schemas.microsoft.com/office/drawing/2014/main" id="{364EF7FF-C635-C8CC-C631-8B6990803428}"/>
                      </a:ext>
                    </a:extLst>
                  </p:cNvPr>
                  <p:cNvSpPr/>
                  <p:nvPr/>
                </p:nvSpPr>
                <p:spPr>
                  <a:xfrm>
                    <a:off x="9268559" y="3305209"/>
                    <a:ext cx="1794124" cy="1246565"/>
                  </a:xfrm>
                  <a:prstGeom prst="roundRect">
                    <a:avLst>
                      <a:gd name="adj" fmla="val 17712"/>
                    </a:avLst>
                  </a:prstGeom>
                  <a:noFill/>
                  <a:ln w="381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kumimoji="1" lang="ja-JP" altLang="en-US" sz="1600" b="1" dirty="0">
                        <a:solidFill>
                          <a:schemeClr val="tx1"/>
                        </a:solidFill>
                        <a:latin typeface="+mn-ea"/>
                      </a:rPr>
                      <a:t>遠隔空間</a:t>
                    </a:r>
                    <a:r>
                      <a:rPr kumimoji="1" lang="en-US" altLang="ja-JP" sz="16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a14:m>
                    <a:endParaRPr kumimoji="1" lang="ja-JP" altLang="en-US" sz="1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1" name="四角形: 角を丸くする 20">
                    <a:extLst>
                      <a:ext uri="{FF2B5EF4-FFF2-40B4-BE49-F238E27FC236}">
                        <a16:creationId xmlns:a16="http://schemas.microsoft.com/office/drawing/2014/main" id="{364EF7FF-C635-C8CC-C631-8B69908034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8559" y="3305209"/>
                    <a:ext cx="1794124" cy="1246565"/>
                  </a:xfrm>
                  <a:prstGeom prst="roundRect">
                    <a:avLst>
                      <a:gd name="adj" fmla="val 17712"/>
                    </a:avLst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accent2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2" name="グラフィックス 102" descr="落葉樹 単色塗りつぶし">
                <a:extLst>
                  <a:ext uri="{FF2B5EF4-FFF2-40B4-BE49-F238E27FC236}">
                    <a16:creationId xmlns:a16="http://schemas.microsoft.com/office/drawing/2014/main" id="{E1210C7F-9D21-1BFF-3F83-15DE93F66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97382" y="5332230"/>
                <a:ext cx="496009" cy="496009"/>
              </a:xfrm>
              <a:prstGeom prst="rect">
                <a:avLst/>
              </a:prstGeom>
            </p:spPr>
          </p:pic>
          <p:sp>
            <p:nvSpPr>
              <p:cNvPr id="23" name="四角形: 角を丸くする 22">
                <a:extLst>
                  <a:ext uri="{FF2B5EF4-FFF2-40B4-BE49-F238E27FC236}">
                    <a16:creationId xmlns:a16="http://schemas.microsoft.com/office/drawing/2014/main" id="{153D9919-BA23-DEC0-3CF5-2443697AAC37}"/>
                  </a:ext>
                </a:extLst>
              </p:cNvPr>
              <p:cNvSpPr/>
              <p:nvPr/>
            </p:nvSpPr>
            <p:spPr>
              <a:xfrm>
                <a:off x="7329975" y="4645116"/>
                <a:ext cx="1551207" cy="1102311"/>
              </a:xfrm>
              <a:prstGeom prst="roundRect">
                <a:avLst>
                  <a:gd name="adj" fmla="val 17712"/>
                </a:avLst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四角形: 角を丸くする 23">
                    <a:extLst>
                      <a:ext uri="{FF2B5EF4-FFF2-40B4-BE49-F238E27FC236}">
                        <a16:creationId xmlns:a16="http://schemas.microsoft.com/office/drawing/2014/main" id="{6B8A9326-A776-EBB5-BBA7-4307B03BC492}"/>
                      </a:ext>
                    </a:extLst>
                  </p:cNvPr>
                  <p:cNvSpPr/>
                  <p:nvPr/>
                </p:nvSpPr>
                <p:spPr>
                  <a:xfrm>
                    <a:off x="9306557" y="4684322"/>
                    <a:ext cx="1735174" cy="1182998"/>
                  </a:xfrm>
                  <a:prstGeom prst="roundRect">
                    <a:avLst>
                      <a:gd name="adj" fmla="val 11474"/>
                    </a:avLst>
                  </a:prstGeom>
                  <a:noFill/>
                  <a:ln w="381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ja-JP" altLang="en-US" sz="16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遠隔空間</a:t>
                    </a:r>
                    <a:r>
                      <a:rPr kumimoji="1" lang="en-US" altLang="ja-JP" sz="16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a14:m>
                    <a:endParaRPr kumimoji="1" lang="ja-JP" altLang="en-US" sz="1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4" name="四角形: 角を丸くする 23">
                    <a:extLst>
                      <a:ext uri="{FF2B5EF4-FFF2-40B4-BE49-F238E27FC236}">
                        <a16:creationId xmlns:a16="http://schemas.microsoft.com/office/drawing/2014/main" id="{6B8A9326-A776-EBB5-BBA7-4307B03BC4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6557" y="4684322"/>
                    <a:ext cx="1735174" cy="1182998"/>
                  </a:xfrm>
                  <a:prstGeom prst="roundRect">
                    <a:avLst>
                      <a:gd name="adj" fmla="val 11474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accent6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5" name="グラフィックス 105" descr="都市 単色塗りつぶし">
                <a:extLst>
                  <a:ext uri="{FF2B5EF4-FFF2-40B4-BE49-F238E27FC236}">
                    <a16:creationId xmlns:a16="http://schemas.microsoft.com/office/drawing/2014/main" id="{5F39E01E-3A9A-4E4B-4FC0-4ADE51475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58539" y="3936073"/>
                <a:ext cx="581663" cy="704840"/>
              </a:xfrm>
              <a:prstGeom prst="rect">
                <a:avLst/>
              </a:prstGeom>
            </p:spPr>
          </p:pic>
          <p:sp>
            <p:nvSpPr>
              <p:cNvPr id="26" name="四角形: 角を丸くする 25">
                <a:extLst>
                  <a:ext uri="{FF2B5EF4-FFF2-40B4-BE49-F238E27FC236}">
                    <a16:creationId xmlns:a16="http://schemas.microsoft.com/office/drawing/2014/main" id="{FDF56168-C92C-57B9-B720-11913DA7B07C}"/>
                  </a:ext>
                </a:extLst>
              </p:cNvPr>
              <p:cNvSpPr/>
              <p:nvPr/>
            </p:nvSpPr>
            <p:spPr>
              <a:xfrm>
                <a:off x="7243404" y="4585753"/>
                <a:ext cx="1559451" cy="1102311"/>
              </a:xfrm>
              <a:prstGeom prst="roundRect">
                <a:avLst>
                  <a:gd name="adj" fmla="val 11474"/>
                </a:avLst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sz="1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" name="四角形: 角を丸くする 26">
                <a:extLst>
                  <a:ext uri="{FF2B5EF4-FFF2-40B4-BE49-F238E27FC236}">
                    <a16:creationId xmlns:a16="http://schemas.microsoft.com/office/drawing/2014/main" id="{7B333970-D11B-4E90-F225-DDB6F5D95534}"/>
                  </a:ext>
                </a:extLst>
              </p:cNvPr>
              <p:cNvSpPr/>
              <p:nvPr/>
            </p:nvSpPr>
            <p:spPr>
              <a:xfrm>
                <a:off x="7101997" y="4147392"/>
                <a:ext cx="1976582" cy="1691727"/>
              </a:xfrm>
              <a:prstGeom prst="roundRect">
                <a:avLst>
                  <a:gd name="adj" fmla="val 13512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1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サイバー空間</a:t>
                </a:r>
              </a:p>
            </p:txBody>
          </p:sp>
          <p:pic>
            <p:nvPicPr>
              <p:cNvPr id="28" name="グラフィックス 108" descr="落葉樹 単色塗りつぶし">
                <a:extLst>
                  <a:ext uri="{FF2B5EF4-FFF2-40B4-BE49-F238E27FC236}">
                    <a16:creationId xmlns:a16="http://schemas.microsoft.com/office/drawing/2014/main" id="{0312F9EB-FCDD-AD8B-A68D-1A57D9CCC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07070" y="5198208"/>
                <a:ext cx="469785" cy="469785"/>
              </a:xfrm>
              <a:prstGeom prst="rect">
                <a:avLst/>
              </a:prstGeom>
            </p:spPr>
          </p:pic>
          <p:sp>
            <p:nvSpPr>
              <p:cNvPr id="29" name="テキスト ボックス 110">
                <a:extLst>
                  <a:ext uri="{FF2B5EF4-FFF2-40B4-BE49-F238E27FC236}">
                    <a16:creationId xmlns:a16="http://schemas.microsoft.com/office/drawing/2014/main" id="{58247661-75B3-2ADB-7244-15D37746E137}"/>
                  </a:ext>
                </a:extLst>
              </p:cNvPr>
              <p:cNvSpPr txBox="1"/>
              <p:nvPr/>
            </p:nvSpPr>
            <p:spPr>
              <a:xfrm>
                <a:off x="7659327" y="4645310"/>
                <a:ext cx="10952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1600" b="1" dirty="0"/>
                  <a:t>アバター</a:t>
                </a:r>
                <a:endParaRPr kumimoji="1" lang="ja-JP" altLang="en-US" sz="1600" b="1" dirty="0"/>
              </a:p>
            </p:txBody>
          </p:sp>
          <p:pic>
            <p:nvPicPr>
              <p:cNvPr id="30" name="グラフィックス 111" descr="都市 単色塗りつぶし">
                <a:extLst>
                  <a:ext uri="{FF2B5EF4-FFF2-40B4-BE49-F238E27FC236}">
                    <a16:creationId xmlns:a16="http://schemas.microsoft.com/office/drawing/2014/main" id="{F4FABB87-8F7E-1E7D-3DC4-F14799297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95485" y="5089875"/>
                <a:ext cx="527685" cy="639432"/>
              </a:xfrm>
              <a:prstGeom prst="rect">
                <a:avLst/>
              </a:prstGeom>
            </p:spPr>
          </p:pic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0F216349-FD56-1F65-BA0B-4736DF809C06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881182" y="3928492"/>
                <a:ext cx="387377" cy="834007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045F6E3D-2D7B-2515-4079-9D421E9E9BF9}"/>
                  </a:ext>
                </a:extLst>
              </p:cNvPr>
              <p:cNvCxnSpPr>
                <a:cxnSpLocks/>
                <a:stCxn id="24" idx="1"/>
                <a:endCxn id="26" idx="3"/>
              </p:cNvCxnSpPr>
              <p:nvPr/>
            </p:nvCxnSpPr>
            <p:spPr>
              <a:xfrm flipH="1" flipV="1">
                <a:off x="8802855" y="5136909"/>
                <a:ext cx="503702" cy="138912"/>
              </a:xfrm>
              <a:prstGeom prst="straightConnector1">
                <a:avLst/>
              </a:prstGeom>
              <a:ln w="762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グラフィックス 30" descr="ロボット 単色塗りつぶし">
                <a:extLst>
                  <a:ext uri="{FF2B5EF4-FFF2-40B4-BE49-F238E27FC236}">
                    <a16:creationId xmlns:a16="http://schemas.microsoft.com/office/drawing/2014/main" id="{052662B6-AC0D-7AE3-8E59-AB0393B85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753954" y="4993255"/>
                <a:ext cx="711437" cy="711437"/>
              </a:xfrm>
              <a:prstGeom prst="rect">
                <a:avLst/>
              </a:prstGeom>
            </p:spPr>
          </p:pic>
          <p:sp>
            <p:nvSpPr>
              <p:cNvPr id="34" name="円弧 33">
                <a:extLst>
                  <a:ext uri="{FF2B5EF4-FFF2-40B4-BE49-F238E27FC236}">
                    <a16:creationId xmlns:a16="http://schemas.microsoft.com/office/drawing/2014/main" id="{73133A0A-3EBC-80B7-FF5F-4A22081CCF46}"/>
                  </a:ext>
                </a:extLst>
              </p:cNvPr>
              <p:cNvSpPr/>
              <p:nvPr/>
            </p:nvSpPr>
            <p:spPr>
              <a:xfrm>
                <a:off x="6595382" y="5032394"/>
                <a:ext cx="1587577" cy="866088"/>
              </a:xfrm>
              <a:prstGeom prst="arc">
                <a:avLst>
                  <a:gd name="adj1" fmla="val 11375003"/>
                  <a:gd name="adj2" fmla="val 19542314"/>
                </a:avLst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74484FD0-5B98-D4D3-F58A-C3032BFF5729}"/>
                </a:ext>
              </a:extLst>
            </p:cNvPr>
            <p:cNvGrpSpPr/>
            <p:nvPr/>
          </p:nvGrpSpPr>
          <p:grpSpPr>
            <a:xfrm>
              <a:off x="1160216" y="2236694"/>
              <a:ext cx="4070447" cy="2500336"/>
              <a:chOff x="948656" y="2249916"/>
              <a:chExt cx="4070447" cy="2500336"/>
            </a:xfrm>
          </p:grpSpPr>
          <p:pic>
            <p:nvPicPr>
              <p:cNvPr id="2" name="グラフィックス 7" descr="男性 枠線">
                <a:extLst>
                  <a:ext uri="{FF2B5EF4-FFF2-40B4-BE49-F238E27FC236}">
                    <a16:creationId xmlns:a16="http://schemas.microsoft.com/office/drawing/2014/main" id="{A0B6C7C0-BC0E-C956-326B-ECAAC15CA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289657" y="3882917"/>
                <a:ext cx="1168324" cy="75171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四角形: 角を丸くする 2">
                    <a:extLst>
                      <a:ext uri="{FF2B5EF4-FFF2-40B4-BE49-F238E27FC236}">
                        <a16:creationId xmlns:a16="http://schemas.microsoft.com/office/drawing/2014/main" id="{4DCF6A47-5A92-E91B-9B38-7EA823B804CF}"/>
                      </a:ext>
                    </a:extLst>
                  </p:cNvPr>
                  <p:cNvSpPr/>
                  <p:nvPr/>
                </p:nvSpPr>
                <p:spPr>
                  <a:xfrm>
                    <a:off x="2896869" y="2249916"/>
                    <a:ext cx="2122234" cy="1215960"/>
                  </a:xfrm>
                  <a:prstGeom prst="roundRect">
                    <a:avLst>
                      <a:gd name="adj" fmla="val 19549"/>
                    </a:avLst>
                  </a:prstGeom>
                  <a:noFill/>
                  <a:ln w="381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kumimoji="1" lang="ja-JP" altLang="en-US" sz="1600" b="1" dirty="0">
                        <a:solidFill>
                          <a:schemeClr val="tx1"/>
                        </a:solidFill>
                        <a:ea typeface="Meiryo UI" panose="020B0604030504040204" pitchFamily="50" charset="-128"/>
                      </a:rPr>
                      <a:t>遠隔空間</a:t>
                    </a:r>
                    <a:r>
                      <a:rPr kumimoji="1" lang="en-US" altLang="ja-JP" sz="1600" b="1" dirty="0">
                        <a:solidFill>
                          <a:schemeClr val="tx1"/>
                        </a:solidFill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a14:m>
                    <a:endParaRPr kumimoji="1" lang="ja-JP" altLang="en-US" sz="1600" b="1" dirty="0">
                      <a:solidFill>
                        <a:schemeClr val="tx1"/>
                      </a:solidFill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3" name="四角形: 角を丸くする 2">
                    <a:extLst>
                      <a:ext uri="{FF2B5EF4-FFF2-40B4-BE49-F238E27FC236}">
                        <a16:creationId xmlns:a16="http://schemas.microsoft.com/office/drawing/2014/main" id="{4DCF6A47-5A92-E91B-9B38-7EA823B804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6869" y="2249916"/>
                    <a:ext cx="2122234" cy="1215960"/>
                  </a:xfrm>
                  <a:prstGeom prst="roundRect">
                    <a:avLst>
                      <a:gd name="adj" fmla="val 19549"/>
                    </a:avLst>
                  </a:prstGeom>
                  <a:blipFill>
                    <a:blip r:embed="rId17"/>
                    <a:stretch>
                      <a:fillRect/>
                    </a:stretch>
                  </a:blipFill>
                  <a:ln w="38100">
                    <a:solidFill>
                      <a:schemeClr val="accent2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テキスト ボックス 8">
                    <a:extLst>
                      <a:ext uri="{FF2B5EF4-FFF2-40B4-BE49-F238E27FC236}">
                        <a16:creationId xmlns:a16="http://schemas.microsoft.com/office/drawing/2014/main" id="{69678D95-B8BC-EB0D-E735-DD8D206815B6}"/>
                      </a:ext>
                    </a:extLst>
                  </p:cNvPr>
                  <p:cNvSpPr txBox="1"/>
                  <p:nvPr/>
                </p:nvSpPr>
                <p:spPr>
                  <a:xfrm>
                    <a:off x="3170879" y="2598822"/>
                    <a:ext cx="139845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ja-JP" altLang="en-US" sz="1600" b="1" dirty="0">
                        <a:ea typeface="Meiryo UI" panose="020B0604030504040204" pitchFamily="50" charset="-128"/>
                      </a:rPr>
                      <a:t>アバター</a:t>
                    </a:r>
                    <a:r>
                      <a:rPr kumimoji="1" lang="en-US" altLang="ja-JP" sz="1600" b="1" dirty="0"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a14:m>
                    <a:endParaRPr kumimoji="1" lang="ja-JP" altLang="en-US" sz="1600" b="1" dirty="0"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4" name="テキスト ボックス 8">
                    <a:extLst>
                      <a:ext uri="{FF2B5EF4-FFF2-40B4-BE49-F238E27FC236}">
                        <a16:creationId xmlns:a16="http://schemas.microsoft.com/office/drawing/2014/main" id="{69678D95-B8BC-EB0D-E735-DD8D20681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0879" y="2598822"/>
                    <a:ext cx="1398456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620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テキスト ボックス 10">
                    <a:extLst>
                      <a:ext uri="{FF2B5EF4-FFF2-40B4-BE49-F238E27FC236}">
                        <a16:creationId xmlns:a16="http://schemas.microsoft.com/office/drawing/2014/main" id="{E4624E9E-3EBD-0E74-BF4C-AB0682E3A69A}"/>
                      </a:ext>
                    </a:extLst>
                  </p:cNvPr>
                  <p:cNvSpPr txBox="1"/>
                  <p:nvPr/>
                </p:nvSpPr>
                <p:spPr>
                  <a:xfrm>
                    <a:off x="3177569" y="3828493"/>
                    <a:ext cx="120814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ja-JP" altLang="en-US" sz="1600" b="1" dirty="0">
                        <a:ea typeface="Meiryo UI" panose="020B0604030504040204" pitchFamily="50" charset="-128"/>
                      </a:rPr>
                      <a:t>アバター</a:t>
                    </a:r>
                    <a:r>
                      <a:rPr kumimoji="1" lang="en-US" altLang="ja-JP" sz="1600" b="1" dirty="0"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a14:m>
                    <a:endParaRPr kumimoji="1" lang="ja-JP" altLang="en-US" sz="1600" b="1" dirty="0"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5" name="テキスト ボックス 10">
                    <a:extLst>
                      <a:ext uri="{FF2B5EF4-FFF2-40B4-BE49-F238E27FC236}">
                        <a16:creationId xmlns:a16="http://schemas.microsoft.com/office/drawing/2014/main" id="{E4624E9E-3EBD-0E74-BF4C-AB0682E3A6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7569" y="3828493"/>
                    <a:ext cx="1208149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030"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四角形: 角を丸くする 5">
                    <a:extLst>
                      <a:ext uri="{FF2B5EF4-FFF2-40B4-BE49-F238E27FC236}">
                        <a16:creationId xmlns:a16="http://schemas.microsoft.com/office/drawing/2014/main" id="{87328A17-BCE2-44A1-0C46-A687E0C26FFE}"/>
                      </a:ext>
                    </a:extLst>
                  </p:cNvPr>
                  <p:cNvSpPr/>
                  <p:nvPr/>
                </p:nvSpPr>
                <p:spPr>
                  <a:xfrm>
                    <a:off x="2903506" y="3530002"/>
                    <a:ext cx="2062421" cy="1132182"/>
                  </a:xfrm>
                  <a:prstGeom prst="roundRect">
                    <a:avLst>
                      <a:gd name="adj" fmla="val 20978"/>
                    </a:avLst>
                  </a:prstGeom>
                  <a:noFill/>
                  <a:ln w="381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ja-JP"/>
                    </a:defPPr>
                    <a:lvl1pPr marL="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ja-JP" altLang="en-US" sz="1600" b="1" dirty="0">
                        <a:solidFill>
                          <a:schemeClr val="tx1"/>
                        </a:solidFill>
                        <a:ea typeface="Meiryo UI" panose="020B0604030504040204" pitchFamily="50" charset="-128"/>
                      </a:rPr>
                      <a:t>遠隔空間</a:t>
                    </a:r>
                    <a:r>
                      <a:rPr kumimoji="1" lang="en-US" altLang="ja-JP" sz="1600" b="1" dirty="0">
                        <a:solidFill>
                          <a:schemeClr val="tx1"/>
                        </a:solidFill>
                        <a:ea typeface="Meiryo UI" panose="020B0604030504040204" pitchFamily="50" charset="-128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ja-JP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a14:m>
                    <a:endParaRPr kumimoji="1" lang="ja-JP" altLang="en-US" sz="1600" b="1" dirty="0">
                      <a:solidFill>
                        <a:schemeClr val="tx1"/>
                      </a:solidFill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6" name="四角形: 角を丸くする 5">
                    <a:extLst>
                      <a:ext uri="{FF2B5EF4-FFF2-40B4-BE49-F238E27FC236}">
                        <a16:creationId xmlns:a16="http://schemas.microsoft.com/office/drawing/2014/main" id="{87328A17-BCE2-44A1-0C46-A687E0C26F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3506" y="3530002"/>
                    <a:ext cx="2062421" cy="1132182"/>
                  </a:xfrm>
                  <a:prstGeom prst="roundRect">
                    <a:avLst>
                      <a:gd name="adj" fmla="val 20978"/>
                    </a:avLst>
                  </a:prstGeom>
                  <a:blipFill>
                    <a:blip r:embed="rId20"/>
                    <a:stretch>
                      <a:fillRect/>
                    </a:stretch>
                  </a:blipFill>
                  <a:ln w="38100">
                    <a:solidFill>
                      <a:schemeClr val="accent6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テキスト ボックス 12">
                <a:extLst>
                  <a:ext uri="{FF2B5EF4-FFF2-40B4-BE49-F238E27FC236}">
                    <a16:creationId xmlns:a16="http://schemas.microsoft.com/office/drawing/2014/main" id="{299673C0-EA40-1B42-25E1-74F76723BD72}"/>
                  </a:ext>
                </a:extLst>
              </p:cNvPr>
              <p:cNvSpPr txBox="1"/>
              <p:nvPr/>
            </p:nvSpPr>
            <p:spPr>
              <a:xfrm>
                <a:off x="960356" y="4318138"/>
                <a:ext cx="8294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1600" b="1" dirty="0">
                    <a:ea typeface="Meiryo UI" panose="020B0604030504040204" pitchFamily="50" charset="-128"/>
                  </a:rPr>
                  <a:t>体験者</a:t>
                </a:r>
                <a:endParaRPr kumimoji="1" lang="ja-JP" altLang="en-US" sz="1600" b="1" dirty="0">
                  <a:ea typeface="Meiryo UI" panose="020B0604030504040204" pitchFamily="50" charset="-128"/>
                </a:endParaRPr>
              </a:p>
            </p:txBody>
          </p:sp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770FF771-3817-65A5-8CC3-936552573A9B}"/>
                  </a:ext>
                </a:extLst>
              </p:cNvPr>
              <p:cNvSpPr/>
              <p:nvPr/>
            </p:nvSpPr>
            <p:spPr>
              <a:xfrm>
                <a:off x="948656" y="3299399"/>
                <a:ext cx="1640502" cy="1382785"/>
              </a:xfrm>
              <a:prstGeom prst="roundRect">
                <a:avLst>
                  <a:gd name="adj" fmla="val 765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ja-JP" altLang="en-US" sz="1600" b="1" dirty="0">
                    <a:solidFill>
                      <a:schemeClr val="tx1"/>
                    </a:solidFill>
                    <a:ea typeface="Meiryo UI" panose="020B0604030504040204" pitchFamily="50" charset="-128"/>
                  </a:rPr>
                  <a:t>ローカル空間</a:t>
                </a:r>
              </a:p>
            </p:txBody>
          </p: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1002A141-B966-6B87-EDF3-E54C82397789}"/>
                  </a:ext>
                </a:extLst>
              </p:cNvPr>
              <p:cNvGrpSpPr/>
              <p:nvPr/>
            </p:nvGrpSpPr>
            <p:grpSpPr>
              <a:xfrm>
                <a:off x="1581183" y="3709318"/>
                <a:ext cx="581088" cy="264560"/>
                <a:chOff x="748187" y="154621"/>
                <a:chExt cx="1260872" cy="354702"/>
              </a:xfrm>
              <a:solidFill>
                <a:srgbClr val="FFFFFF"/>
              </a:solidFill>
            </p:grpSpPr>
            <p:sp>
              <p:nvSpPr>
                <p:cNvPr id="43" name="テキスト ボックス 21">
                  <a:extLst>
                    <a:ext uri="{FF2B5EF4-FFF2-40B4-BE49-F238E27FC236}">
                      <a16:creationId xmlns:a16="http://schemas.microsoft.com/office/drawing/2014/main" id="{6DED262F-1816-728F-8F24-89E0FF208587}"/>
                    </a:ext>
                  </a:extLst>
                </p:cNvPr>
                <p:cNvSpPr txBox="1"/>
                <p:nvPr/>
              </p:nvSpPr>
              <p:spPr>
                <a:xfrm>
                  <a:off x="748187" y="154621"/>
                  <a:ext cx="1260872" cy="330114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1000" b="1" dirty="0"/>
                    <a:t>HMD</a:t>
                  </a:r>
                  <a:endParaRPr kumimoji="1" lang="ja-JP" altLang="en-US" sz="1000" b="1" dirty="0"/>
                </a:p>
              </p:txBody>
            </p:sp>
            <p:cxnSp>
              <p:nvCxnSpPr>
                <p:cNvPr id="44" name="直線コネクタ 43">
                  <a:extLst>
                    <a:ext uri="{FF2B5EF4-FFF2-40B4-BE49-F238E27FC236}">
                      <a16:creationId xmlns:a16="http://schemas.microsoft.com/office/drawing/2014/main" id="{1F1E71CB-C792-3084-D1CA-8DD905EB2A53}"/>
                    </a:ext>
                  </a:extLst>
                </p:cNvPr>
                <p:cNvCxnSpPr/>
                <p:nvPr/>
              </p:nvCxnSpPr>
              <p:spPr>
                <a:xfrm>
                  <a:off x="834174" y="177551"/>
                  <a:ext cx="1110035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>
                  <a:extLst>
                    <a:ext uri="{FF2B5EF4-FFF2-40B4-BE49-F238E27FC236}">
                      <a16:creationId xmlns:a16="http://schemas.microsoft.com/office/drawing/2014/main" id="{F7CD08D4-F5B3-95FD-D83E-34B7B42B95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723" y="177551"/>
                  <a:ext cx="0" cy="319595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コネクタ 45">
                  <a:extLst>
                    <a:ext uri="{FF2B5EF4-FFF2-40B4-BE49-F238E27FC236}">
                      <a16:creationId xmlns:a16="http://schemas.microsoft.com/office/drawing/2014/main" id="{8047B1B3-6D59-5504-9900-7B218A4AD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5468" y="177550"/>
                  <a:ext cx="0" cy="319595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0B30B90D-7606-F026-B2ED-FADB1B4BCD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210" y="497145"/>
                  <a:ext cx="467999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98E5B017-8F7E-9D94-7EB6-8FEE08593E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174" y="497145"/>
                  <a:ext cx="467999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コネクタ 48">
                  <a:extLst>
                    <a:ext uri="{FF2B5EF4-FFF2-40B4-BE49-F238E27FC236}">
                      <a16:creationId xmlns:a16="http://schemas.microsoft.com/office/drawing/2014/main" id="{9654E100-EA2B-A6BA-96BC-E5C8133D2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8623" y="429082"/>
                  <a:ext cx="109508" cy="80241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D66C346D-9774-81A3-06F0-96AF46378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1762" y="430400"/>
                  <a:ext cx="108000" cy="7200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" name="グラフィックス 17" descr="落葉樹 単色塗りつぶし">
                <a:extLst>
                  <a:ext uri="{FF2B5EF4-FFF2-40B4-BE49-F238E27FC236}">
                    <a16:creationId xmlns:a16="http://schemas.microsoft.com/office/drawing/2014/main" id="{A54342D9-15E5-9616-CB36-8CB8405BA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6230" y="4155001"/>
                <a:ext cx="549829" cy="549829"/>
              </a:xfrm>
              <a:prstGeom prst="rect">
                <a:avLst/>
              </a:prstGeom>
            </p:spPr>
          </p:pic>
          <p:pic>
            <p:nvPicPr>
              <p:cNvPr id="11" name="グラフィックス 18" descr="都市 単色塗りつぶし">
                <a:extLst>
                  <a:ext uri="{FF2B5EF4-FFF2-40B4-BE49-F238E27FC236}">
                    <a16:creationId xmlns:a16="http://schemas.microsoft.com/office/drawing/2014/main" id="{AA420912-6B2D-9926-1486-1744F93C0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04962" y="2854870"/>
                <a:ext cx="620481" cy="751878"/>
              </a:xfrm>
              <a:prstGeom prst="rect">
                <a:avLst/>
              </a:prstGeom>
            </p:spPr>
          </p:pic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F478A0E2-2592-5061-CAE8-1D401851A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66791" y="3193994"/>
                <a:ext cx="1027400" cy="126021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3C5AA72A-F9A3-B3B5-C23B-800B402C9F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4183" y="4429915"/>
                <a:ext cx="1032559" cy="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グラフィックス 15" descr="ロボット 単色塗りつぶし">
                <a:extLst>
                  <a:ext uri="{FF2B5EF4-FFF2-40B4-BE49-F238E27FC236}">
                    <a16:creationId xmlns:a16="http://schemas.microsoft.com/office/drawing/2014/main" id="{410B1BE4-181C-F6E2-CBEA-4E10CBFB5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076892" y="2802956"/>
                <a:ext cx="793584" cy="711437"/>
              </a:xfrm>
              <a:prstGeom prst="rect">
                <a:avLst/>
              </a:prstGeom>
            </p:spPr>
          </p:pic>
          <p:pic>
            <p:nvPicPr>
              <p:cNvPr id="16" name="グラフィックス 35" descr="ロボット 単色塗りつぶし">
                <a:extLst>
                  <a:ext uri="{FF2B5EF4-FFF2-40B4-BE49-F238E27FC236}">
                    <a16:creationId xmlns:a16="http://schemas.microsoft.com/office/drawing/2014/main" id="{4A8E6126-99A9-A776-98F6-51C7A8898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197192" y="4038815"/>
                <a:ext cx="793584" cy="711437"/>
              </a:xfrm>
              <a:prstGeom prst="rect">
                <a:avLst/>
              </a:prstGeom>
            </p:spPr>
          </p:pic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6D315FA8-12AE-95AC-C36F-54CE25A8B043}"/>
                </a:ext>
              </a:extLst>
            </p:cNvPr>
            <p:cNvCxnSpPr/>
            <p:nvPr/>
          </p:nvCxnSpPr>
          <p:spPr>
            <a:xfrm>
              <a:off x="5415390" y="1965022"/>
              <a:ext cx="0" cy="27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2920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ユーザー定義 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152</Words>
  <Application>Microsoft Office PowerPoint</Application>
  <PresentationFormat>ワイド画面</PresentationFormat>
  <Paragraphs>38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Meiryo UI</vt:lpstr>
      <vt:lpstr>Arial</vt:lpstr>
      <vt:lpstr>Cambria Math</vt:lpstr>
      <vt:lpstr>Segoe UI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小島　優希也</dc:creator>
  <cp:lastModifiedBy>小島　優希也</cp:lastModifiedBy>
  <cp:revision>7</cp:revision>
  <dcterms:created xsi:type="dcterms:W3CDTF">2024-02-15T06:45:24Z</dcterms:created>
  <dcterms:modified xsi:type="dcterms:W3CDTF">2024-03-07T06:20:57Z</dcterms:modified>
</cp:coreProperties>
</file>